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6" r:id="rId2"/>
    <p:sldId id="257" r:id="rId3"/>
    <p:sldId id="266" r:id="rId4"/>
    <p:sldId id="259" r:id="rId5"/>
    <p:sldId id="260" r:id="rId6"/>
    <p:sldId id="261" r:id="rId7"/>
    <p:sldId id="262" r:id="rId8"/>
  </p:sldIdLst>
  <p:sldSz cx="9144000" cy="6858000" type="screen4x3"/>
  <p:notesSz cx="6819900" cy="9931400"/>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F3FF"/>
    <a:srgbClr val="B3AA7E"/>
    <a:srgbClr val="AFEAFF"/>
    <a:srgbClr val="A7E8FF"/>
    <a:srgbClr val="7B7979"/>
    <a:srgbClr val="6DD9FF"/>
    <a:srgbClr val="00AEEF"/>
    <a:srgbClr val="61D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16" autoAdjust="0"/>
    <p:restoredTop sz="98122" autoAdjust="0"/>
  </p:normalViewPr>
  <p:slideViewPr>
    <p:cSldViewPr>
      <p:cViewPr>
        <p:scale>
          <a:sx n="100" d="100"/>
          <a:sy n="100" d="100"/>
        </p:scale>
        <p:origin x="-72" y="-72"/>
      </p:cViewPr>
      <p:guideLst>
        <p:guide orient="horz" pos="164"/>
        <p:guide pos="56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A37A8159-AA9D-458F-BC56-D835B88FDCFA}" type="datetimeFigureOut">
              <a:rPr lang="en-GB" smtClean="0"/>
              <a:pPr/>
              <a:t>11/11/2013</a:t>
            </a:fld>
            <a:endParaRPr lang="en-GB" dirty="0"/>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6414E4A4-53D5-43F1-A778-B073506DC65F}" type="slidenum">
              <a:rPr lang="en-GB" smtClean="0"/>
              <a:pPr/>
              <a:t>‹#›</a:t>
            </a:fld>
            <a:endParaRPr lang="en-GB" dirty="0"/>
          </a:p>
        </p:txBody>
      </p:sp>
    </p:spTree>
    <p:extLst>
      <p:ext uri="{BB962C8B-B14F-4D97-AF65-F5344CB8AC3E}">
        <p14:creationId xmlns:p14="http://schemas.microsoft.com/office/powerpoint/2010/main" val="3052281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front com"/>
          <p:cNvPicPr>
            <a:picLocks noChangeAspect="1" noChangeArrowheads="1"/>
          </p:cNvPicPr>
          <p:nvPr userDrawn="1"/>
        </p:nvPicPr>
        <p:blipFill>
          <a:blip r:embed="rId2" cstate="print"/>
          <a:srcRect l="8195" t="3648" r="7840" b="7307"/>
          <a:stretch>
            <a:fillRect/>
          </a:stretch>
        </p:blipFill>
        <p:spPr bwMode="auto">
          <a:xfrm>
            <a:off x="0" y="0"/>
            <a:ext cx="9144000" cy="6856413"/>
          </a:xfrm>
          <a:prstGeom prst="rect">
            <a:avLst/>
          </a:prstGeom>
          <a:noFill/>
          <a:ln w="9525">
            <a:noFill/>
            <a:miter lim="800000"/>
            <a:headEnd/>
            <a:tailEnd/>
          </a:ln>
        </p:spPr>
      </p:pic>
      <p:sp>
        <p:nvSpPr>
          <p:cNvPr id="3074" name="Rectangle 2"/>
          <p:cNvSpPr>
            <a:spLocks noGrp="1" noChangeArrowheads="1"/>
          </p:cNvSpPr>
          <p:nvPr>
            <p:ph type="ctrTitle"/>
          </p:nvPr>
        </p:nvSpPr>
        <p:spPr>
          <a:xfrm>
            <a:off x="900113" y="1916113"/>
            <a:ext cx="7772400" cy="1441450"/>
          </a:xfrm>
        </p:spPr>
        <p:txBody>
          <a:bodyPr/>
          <a:lstStyle>
            <a:lvl1pPr>
              <a:defRPr sz="4500" b="0">
                <a:solidFill>
                  <a:schemeClr val="bg1"/>
                </a:solidFill>
              </a:defRPr>
            </a:lvl1pPr>
          </a:lstStyle>
          <a:p>
            <a:r>
              <a:rPr lang="en-GB"/>
              <a:t>CLICK TO EDIT MASTER TITLE STYLE</a:t>
            </a:r>
          </a:p>
        </p:txBody>
      </p:sp>
      <p:sp>
        <p:nvSpPr>
          <p:cNvPr id="3075" name="Rectangle 3"/>
          <p:cNvSpPr>
            <a:spLocks noGrp="1" noChangeArrowheads="1"/>
          </p:cNvSpPr>
          <p:nvPr>
            <p:ph type="subTitle" idx="1"/>
          </p:nvPr>
        </p:nvSpPr>
        <p:spPr>
          <a:xfrm>
            <a:off x="900113" y="3357563"/>
            <a:ext cx="7775575" cy="1223962"/>
          </a:xfrm>
        </p:spPr>
        <p:txBody>
          <a:bodyPr/>
          <a:lstStyle>
            <a:lvl1pPr marL="0" indent="0">
              <a:buFontTx/>
              <a:buNone/>
              <a:defRPr sz="36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6688" y="142875"/>
            <a:ext cx="1871662" cy="58785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00113" y="142875"/>
            <a:ext cx="5464175" cy="58785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00113" y="1989138"/>
            <a:ext cx="36671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9638" y="1989138"/>
            <a:ext cx="36687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front com"/>
          <p:cNvPicPr>
            <a:picLocks noChangeAspect="1" noChangeArrowheads="1"/>
          </p:cNvPicPr>
          <p:nvPr userDrawn="1"/>
        </p:nvPicPr>
        <p:blipFill>
          <a:blip r:embed="rId13" cstate="print"/>
          <a:srcRect l="8195" t="3648" r="7840" b="77693"/>
          <a:stretch>
            <a:fillRect/>
          </a:stretch>
        </p:blipFill>
        <p:spPr bwMode="auto">
          <a:xfrm>
            <a:off x="0" y="0"/>
            <a:ext cx="9144000" cy="14366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900113" y="142875"/>
            <a:ext cx="5400675"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900113" y="1989138"/>
            <a:ext cx="7488237" cy="4032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dt="0"/>
  <p:txStyles>
    <p:titleStyle>
      <a:lvl1pPr algn="l" rtl="0" eaLnBrk="0" fontAlgn="base" hangingPunct="0">
        <a:spcBef>
          <a:spcPct val="0"/>
        </a:spcBef>
        <a:spcAft>
          <a:spcPct val="0"/>
        </a:spcAft>
        <a:defRPr sz="2200" b="1">
          <a:solidFill>
            <a:srgbClr val="7B7979"/>
          </a:solidFill>
          <a:latin typeface="+mj-lt"/>
          <a:ea typeface="+mj-ea"/>
          <a:cs typeface="+mj-cs"/>
        </a:defRPr>
      </a:lvl1pPr>
      <a:lvl2pPr algn="l" rtl="0" eaLnBrk="0" fontAlgn="base" hangingPunct="0">
        <a:spcBef>
          <a:spcPct val="0"/>
        </a:spcBef>
        <a:spcAft>
          <a:spcPct val="0"/>
        </a:spcAft>
        <a:defRPr sz="2200" b="1">
          <a:solidFill>
            <a:srgbClr val="7B7979"/>
          </a:solidFill>
          <a:latin typeface="Arial" charset="0"/>
        </a:defRPr>
      </a:lvl2pPr>
      <a:lvl3pPr algn="l" rtl="0" eaLnBrk="0" fontAlgn="base" hangingPunct="0">
        <a:spcBef>
          <a:spcPct val="0"/>
        </a:spcBef>
        <a:spcAft>
          <a:spcPct val="0"/>
        </a:spcAft>
        <a:defRPr sz="2200" b="1">
          <a:solidFill>
            <a:srgbClr val="7B7979"/>
          </a:solidFill>
          <a:latin typeface="Arial" charset="0"/>
        </a:defRPr>
      </a:lvl3pPr>
      <a:lvl4pPr algn="l" rtl="0" eaLnBrk="0" fontAlgn="base" hangingPunct="0">
        <a:spcBef>
          <a:spcPct val="0"/>
        </a:spcBef>
        <a:spcAft>
          <a:spcPct val="0"/>
        </a:spcAft>
        <a:defRPr sz="2200" b="1">
          <a:solidFill>
            <a:srgbClr val="7B7979"/>
          </a:solidFill>
          <a:latin typeface="Arial" charset="0"/>
        </a:defRPr>
      </a:lvl4pPr>
      <a:lvl5pPr algn="l" rtl="0" eaLnBrk="0" fontAlgn="base" hangingPunct="0">
        <a:spcBef>
          <a:spcPct val="0"/>
        </a:spcBef>
        <a:spcAft>
          <a:spcPct val="0"/>
        </a:spcAft>
        <a:defRPr sz="2200" b="1">
          <a:solidFill>
            <a:srgbClr val="7B7979"/>
          </a:solidFill>
          <a:latin typeface="Arial" charset="0"/>
        </a:defRPr>
      </a:lvl5pPr>
      <a:lvl6pPr marL="457200" algn="l" rtl="0" fontAlgn="base">
        <a:spcBef>
          <a:spcPct val="0"/>
        </a:spcBef>
        <a:spcAft>
          <a:spcPct val="0"/>
        </a:spcAft>
        <a:defRPr sz="2200" b="1">
          <a:solidFill>
            <a:srgbClr val="7B7979"/>
          </a:solidFill>
          <a:latin typeface="Arial" charset="0"/>
        </a:defRPr>
      </a:lvl6pPr>
      <a:lvl7pPr marL="914400" algn="l" rtl="0" fontAlgn="base">
        <a:spcBef>
          <a:spcPct val="0"/>
        </a:spcBef>
        <a:spcAft>
          <a:spcPct val="0"/>
        </a:spcAft>
        <a:defRPr sz="2200" b="1">
          <a:solidFill>
            <a:srgbClr val="7B7979"/>
          </a:solidFill>
          <a:latin typeface="Arial" charset="0"/>
        </a:defRPr>
      </a:lvl7pPr>
      <a:lvl8pPr marL="1371600" algn="l" rtl="0" fontAlgn="base">
        <a:spcBef>
          <a:spcPct val="0"/>
        </a:spcBef>
        <a:spcAft>
          <a:spcPct val="0"/>
        </a:spcAft>
        <a:defRPr sz="2200" b="1">
          <a:solidFill>
            <a:srgbClr val="7B7979"/>
          </a:solidFill>
          <a:latin typeface="Arial" charset="0"/>
        </a:defRPr>
      </a:lvl8pPr>
      <a:lvl9pPr marL="1828800" algn="l" rtl="0" fontAlgn="base">
        <a:spcBef>
          <a:spcPct val="0"/>
        </a:spcBef>
        <a:spcAft>
          <a:spcPct val="0"/>
        </a:spcAft>
        <a:defRPr sz="2200" b="1">
          <a:solidFill>
            <a:srgbClr val="7B7979"/>
          </a:solidFill>
          <a:latin typeface="Arial" charset="0"/>
        </a:defRPr>
      </a:lvl9pPr>
    </p:titleStyle>
    <p:bodyStyle>
      <a:lvl1pPr marL="342900" indent="-342900" algn="l" rtl="0" eaLnBrk="0" fontAlgn="base" hangingPunct="0">
        <a:spcBef>
          <a:spcPct val="20000"/>
        </a:spcBef>
        <a:spcAft>
          <a:spcPct val="0"/>
        </a:spcAft>
        <a:buChar char="•"/>
        <a:defRPr sz="1700">
          <a:solidFill>
            <a:srgbClr val="7B7979"/>
          </a:solidFill>
          <a:latin typeface="+mn-lt"/>
          <a:ea typeface="+mn-ea"/>
          <a:cs typeface="+mn-cs"/>
        </a:defRPr>
      </a:lvl1pPr>
      <a:lvl2pPr marL="742950" indent="-285750" algn="l" rtl="0" eaLnBrk="0" fontAlgn="base" hangingPunct="0">
        <a:spcBef>
          <a:spcPct val="20000"/>
        </a:spcBef>
        <a:spcAft>
          <a:spcPct val="0"/>
        </a:spcAft>
        <a:buChar char="–"/>
        <a:defRPr sz="1700">
          <a:solidFill>
            <a:srgbClr val="7B7979"/>
          </a:solidFill>
          <a:latin typeface="+mn-lt"/>
        </a:defRPr>
      </a:lvl2pPr>
      <a:lvl3pPr marL="1143000" indent="-228600" algn="l" rtl="0" eaLnBrk="0" fontAlgn="base" hangingPunct="0">
        <a:spcBef>
          <a:spcPct val="20000"/>
        </a:spcBef>
        <a:spcAft>
          <a:spcPct val="0"/>
        </a:spcAft>
        <a:buChar char="•"/>
        <a:defRPr sz="1700">
          <a:solidFill>
            <a:srgbClr val="7B7979"/>
          </a:solidFill>
          <a:latin typeface="+mn-lt"/>
        </a:defRPr>
      </a:lvl3pPr>
      <a:lvl4pPr marL="1600200" indent="-228600" algn="l" rtl="0" eaLnBrk="0" fontAlgn="base" hangingPunct="0">
        <a:spcBef>
          <a:spcPct val="20000"/>
        </a:spcBef>
        <a:spcAft>
          <a:spcPct val="0"/>
        </a:spcAft>
        <a:buChar char="–"/>
        <a:defRPr sz="1700">
          <a:solidFill>
            <a:srgbClr val="7B7979"/>
          </a:solidFill>
          <a:latin typeface="+mn-lt"/>
        </a:defRPr>
      </a:lvl4pPr>
      <a:lvl5pPr marL="2057400" indent="-228600" algn="l" rtl="0" eaLnBrk="0" fontAlgn="base" hangingPunct="0">
        <a:spcBef>
          <a:spcPct val="20000"/>
        </a:spcBef>
        <a:spcAft>
          <a:spcPct val="0"/>
        </a:spcAft>
        <a:buChar char="»"/>
        <a:defRPr sz="1700">
          <a:solidFill>
            <a:srgbClr val="7B7979"/>
          </a:solidFill>
          <a:latin typeface="+mn-lt"/>
        </a:defRPr>
      </a:lvl5pPr>
      <a:lvl6pPr marL="2514600" indent="-228600" algn="l" rtl="0" fontAlgn="base">
        <a:spcBef>
          <a:spcPct val="20000"/>
        </a:spcBef>
        <a:spcAft>
          <a:spcPct val="0"/>
        </a:spcAft>
        <a:buChar char="»"/>
        <a:defRPr sz="1700">
          <a:solidFill>
            <a:srgbClr val="7B7979"/>
          </a:solidFill>
          <a:latin typeface="+mn-lt"/>
        </a:defRPr>
      </a:lvl6pPr>
      <a:lvl7pPr marL="2971800" indent="-228600" algn="l" rtl="0" fontAlgn="base">
        <a:spcBef>
          <a:spcPct val="20000"/>
        </a:spcBef>
        <a:spcAft>
          <a:spcPct val="0"/>
        </a:spcAft>
        <a:buChar char="»"/>
        <a:defRPr sz="1700">
          <a:solidFill>
            <a:srgbClr val="7B7979"/>
          </a:solidFill>
          <a:latin typeface="+mn-lt"/>
        </a:defRPr>
      </a:lvl7pPr>
      <a:lvl8pPr marL="3429000" indent="-228600" algn="l" rtl="0" fontAlgn="base">
        <a:spcBef>
          <a:spcPct val="20000"/>
        </a:spcBef>
        <a:spcAft>
          <a:spcPct val="0"/>
        </a:spcAft>
        <a:buChar char="»"/>
        <a:defRPr sz="1700">
          <a:solidFill>
            <a:srgbClr val="7B7979"/>
          </a:solidFill>
          <a:latin typeface="+mn-lt"/>
        </a:defRPr>
      </a:lvl8pPr>
      <a:lvl9pPr marL="3886200" indent="-228600" algn="l" rtl="0" fontAlgn="base">
        <a:spcBef>
          <a:spcPct val="20000"/>
        </a:spcBef>
        <a:spcAft>
          <a:spcPct val="0"/>
        </a:spcAft>
        <a:buChar char="»"/>
        <a:defRPr sz="1700">
          <a:solidFill>
            <a:srgbClr val="7B797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00112" y="1916112"/>
            <a:ext cx="8064376" cy="2160960"/>
          </a:xfrm>
        </p:spPr>
        <p:txBody>
          <a:bodyPr/>
          <a:lstStyle/>
          <a:p>
            <a:r>
              <a:rPr lang="en-GB" sz="3600" dirty="0" smtClean="0"/>
              <a:t>Offtaker of Last Resort Advisory Group</a:t>
            </a:r>
            <a:br>
              <a:rPr lang="en-GB" sz="3600" dirty="0" smtClean="0"/>
            </a:br>
            <a:r>
              <a:rPr lang="en-GB" sz="3600" dirty="0" smtClean="0"/>
              <a:t/>
            </a:r>
            <a:br>
              <a:rPr lang="en-GB" sz="3600" dirty="0" smtClean="0"/>
            </a:br>
            <a:r>
              <a:rPr lang="en-GB" sz="3200" dirty="0" smtClean="0"/>
              <a:t>Paper 1.02: Offtaker Identity</a:t>
            </a:r>
            <a:endParaRPr lang="en-GB" sz="3200" dirty="0"/>
          </a:p>
        </p:txBody>
      </p:sp>
      <p:sp>
        <p:nvSpPr>
          <p:cNvPr id="2052" name="Text Box 4"/>
          <p:cNvSpPr txBox="1">
            <a:spLocks noChangeArrowheads="1"/>
          </p:cNvSpPr>
          <p:nvPr/>
        </p:nvSpPr>
        <p:spPr bwMode="auto">
          <a:xfrm>
            <a:off x="900063" y="4077072"/>
            <a:ext cx="6624265" cy="792525"/>
          </a:xfrm>
          <a:prstGeom prst="rect">
            <a:avLst/>
          </a:prstGeom>
          <a:noFill/>
          <a:ln w="9525">
            <a:noFill/>
            <a:miter lim="800000"/>
            <a:headEnd/>
            <a:tailEnd/>
          </a:ln>
          <a:effectLst/>
        </p:spPr>
        <p:txBody>
          <a:bodyPr wrap="square">
            <a:spAutoFit/>
          </a:bodyPr>
          <a:lstStyle/>
          <a:p>
            <a:pPr>
              <a:spcBef>
                <a:spcPct val="50000"/>
              </a:spcBef>
            </a:pPr>
            <a:r>
              <a:rPr lang="en-GB" sz="2000" dirty="0" smtClean="0">
                <a:solidFill>
                  <a:schemeClr val="bg1"/>
                </a:solidFill>
              </a:rPr>
              <a:t>Jessica Henry</a:t>
            </a:r>
          </a:p>
          <a:p>
            <a:pPr>
              <a:spcBef>
                <a:spcPct val="50000"/>
              </a:spcBef>
            </a:pPr>
            <a:r>
              <a:rPr lang="en-GB" sz="1700" dirty="0">
                <a:solidFill>
                  <a:schemeClr val="bg1"/>
                </a:solidFill>
              </a:rPr>
              <a:t>2</a:t>
            </a:r>
            <a:r>
              <a:rPr lang="en-GB" sz="1700" dirty="0" smtClean="0">
                <a:solidFill>
                  <a:schemeClr val="bg1"/>
                </a:solidFill>
              </a:rPr>
              <a:t> October 2013</a:t>
            </a:r>
            <a:endParaRPr lang="en-GB" sz="1700" dirty="0">
              <a:solidFill>
                <a:schemeClr val="bg1"/>
              </a:solidFill>
            </a:endParaRPr>
          </a:p>
        </p:txBody>
      </p:sp>
    </p:spTree>
    <p:extLst>
      <p:ext uri="{BB962C8B-B14F-4D97-AF65-F5344CB8AC3E}">
        <p14:creationId xmlns:p14="http://schemas.microsoft.com/office/powerpoint/2010/main" val="3673506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Paper Contents </a:t>
            </a:r>
            <a:endParaRPr lang="en-GB" dirty="0"/>
          </a:p>
        </p:txBody>
      </p:sp>
      <p:sp>
        <p:nvSpPr>
          <p:cNvPr id="3" name="Content Placeholder 2"/>
          <p:cNvSpPr>
            <a:spLocks noGrp="1"/>
          </p:cNvSpPr>
          <p:nvPr>
            <p:ph idx="4294967295"/>
          </p:nvPr>
        </p:nvSpPr>
        <p:spPr>
          <a:xfrm>
            <a:off x="899592" y="1772816"/>
            <a:ext cx="7488237" cy="3384376"/>
          </a:xfrm>
          <a:prstGeom prst="rect">
            <a:avLst/>
          </a:prstGeom>
        </p:spPr>
        <p:txBody>
          <a:bodyPr/>
          <a:lstStyle/>
          <a:p>
            <a:pPr marL="0" lvl="0" indent="0" algn="ctr">
              <a:buNone/>
            </a:pPr>
            <a:r>
              <a:rPr lang="en-GB" sz="2000" dirty="0"/>
              <a:t>Concerned with </a:t>
            </a:r>
            <a:r>
              <a:rPr lang="en-GB" sz="2000" u="sng" dirty="0"/>
              <a:t>who</a:t>
            </a:r>
            <a:r>
              <a:rPr lang="en-GB" sz="2000" dirty="0"/>
              <a:t> will provide the backstop PPAs</a:t>
            </a:r>
            <a:endParaRPr lang="en-GB" sz="2000" u="sng" dirty="0"/>
          </a:p>
          <a:p>
            <a:pPr lvl="0"/>
            <a:endParaRPr lang="en-GB" sz="2000" dirty="0"/>
          </a:p>
          <a:p>
            <a:pPr lvl="0"/>
            <a:r>
              <a:rPr lang="en-GB" sz="2000" dirty="0"/>
              <a:t>Appraisal criteria </a:t>
            </a:r>
          </a:p>
          <a:p>
            <a:pPr lvl="0"/>
            <a:r>
              <a:rPr lang="en-GB" sz="2000" dirty="0"/>
              <a:t>A review of the legislation </a:t>
            </a:r>
          </a:p>
          <a:p>
            <a:pPr lvl="0"/>
            <a:r>
              <a:rPr lang="en-GB" sz="2000" dirty="0"/>
              <a:t>Mandatory obligation &amp; voluntary entitlement </a:t>
            </a:r>
          </a:p>
          <a:p>
            <a:pPr lvl="0"/>
            <a:r>
              <a:rPr lang="en-GB" sz="2000" dirty="0"/>
              <a:t>Calibrating the Mandatory threshold for offtakers </a:t>
            </a:r>
          </a:p>
          <a:p>
            <a:pPr lvl="0"/>
            <a:r>
              <a:rPr lang="en-GB" sz="2000" dirty="0"/>
              <a:t>Criteria for voluntary offtakers</a:t>
            </a:r>
          </a:p>
        </p:txBody>
      </p:sp>
    </p:spTree>
    <p:extLst>
      <p:ext uri="{BB962C8B-B14F-4D97-AF65-F5344CB8AC3E}">
        <p14:creationId xmlns:p14="http://schemas.microsoft.com/office/powerpoint/2010/main" val="175400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Appraisal Criteria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783496748"/>
              </p:ext>
            </p:extLst>
          </p:nvPr>
        </p:nvGraphicFramePr>
        <p:xfrm>
          <a:off x="395536" y="1556793"/>
          <a:ext cx="8280920" cy="3816423"/>
        </p:xfrm>
        <a:graphic>
          <a:graphicData uri="http://schemas.openxmlformats.org/drawingml/2006/table">
            <a:tbl>
              <a:tblPr firstRow="1" firstCol="1" bandRow="1">
                <a:tableStyleId>{9DCAF9ED-07DC-4A11-8D7F-57B35C25682E}</a:tableStyleId>
              </a:tblPr>
              <a:tblGrid>
                <a:gridCol w="2736304"/>
                <a:gridCol w="5544616"/>
              </a:tblGrid>
              <a:tr h="629949">
                <a:tc>
                  <a:txBody>
                    <a:bodyPr/>
                    <a:lstStyle/>
                    <a:p>
                      <a:pPr marL="72000">
                        <a:lnSpc>
                          <a:spcPct val="115000"/>
                        </a:lnSpc>
                        <a:spcAft>
                          <a:spcPts val="0"/>
                        </a:spcAft>
                      </a:pPr>
                      <a:r>
                        <a:rPr lang="en-GB" sz="1300" dirty="0" smtClean="0"/>
                        <a:t>Criteria</a:t>
                      </a:r>
                      <a:endParaRPr lang="en-GB" sz="1300" dirty="0"/>
                    </a:p>
                  </a:txBody>
                  <a:tcPr marL="0" marR="13785" marT="0" marB="0" anchor="ctr"/>
                </a:tc>
                <a:tc>
                  <a:txBody>
                    <a:bodyPr/>
                    <a:lstStyle/>
                    <a:p>
                      <a:pPr marL="72000" lvl="0" indent="0">
                        <a:lnSpc>
                          <a:spcPct val="115000"/>
                        </a:lnSpc>
                        <a:spcAft>
                          <a:spcPts val="0"/>
                        </a:spcAft>
                        <a:buFont typeface="Arial" pitchFamily="34" charset="0"/>
                        <a:buNone/>
                      </a:pPr>
                      <a:r>
                        <a:rPr lang="en-GB" sz="1300" dirty="0" smtClean="0"/>
                        <a:t>Description</a:t>
                      </a:r>
                      <a:endParaRPr lang="en-GB" sz="1300" dirty="0"/>
                    </a:p>
                  </a:txBody>
                  <a:tcPr marL="0" marR="13785" marT="0" marB="0" anchor="ctr"/>
                </a:tc>
              </a:tr>
              <a:tr h="522178">
                <a:tc>
                  <a:txBody>
                    <a:bodyPr/>
                    <a:lstStyle/>
                    <a:p>
                      <a:pPr marL="72000">
                        <a:lnSpc>
                          <a:spcPct val="115000"/>
                        </a:lnSpc>
                        <a:spcAft>
                          <a:spcPts val="0"/>
                        </a:spcAft>
                      </a:pPr>
                      <a:r>
                        <a:rPr lang="en-GB" sz="1300" dirty="0" smtClean="0"/>
                        <a:t>Bankability</a:t>
                      </a:r>
                      <a:endParaRPr lang="en-GB" sz="1300" dirty="0"/>
                    </a:p>
                  </a:txBody>
                  <a:tcPr marL="0" marR="13785" marT="0" marB="0" anchor="ctr"/>
                </a:tc>
                <a:tc>
                  <a:txBody>
                    <a:bodyPr/>
                    <a:lstStyle/>
                    <a:p>
                      <a:pPr marL="357750" lvl="0" indent="-285750" algn="l">
                        <a:lnSpc>
                          <a:spcPct val="115000"/>
                        </a:lnSpc>
                        <a:spcAft>
                          <a:spcPts val="0"/>
                        </a:spcAft>
                        <a:buFont typeface="Wingdings" pitchFamily="2" charset="2"/>
                        <a:buChar char="Ø"/>
                      </a:pPr>
                      <a:r>
                        <a:rPr lang="en-GB" sz="1300" baseline="0" dirty="0" smtClean="0"/>
                        <a:t>Capital providers confident that payment covenant is robust</a:t>
                      </a:r>
                      <a:endParaRPr lang="en-GB" sz="1300" dirty="0"/>
                    </a:p>
                  </a:txBody>
                  <a:tcPr marL="0" marR="13785" marT="0" marB="0" anchor="ctr"/>
                </a:tc>
              </a:tr>
              <a:tr h="576064">
                <a:tc>
                  <a:txBody>
                    <a:bodyPr/>
                    <a:lstStyle/>
                    <a:p>
                      <a:pPr marL="72000">
                        <a:lnSpc>
                          <a:spcPct val="115000"/>
                        </a:lnSpc>
                        <a:spcAft>
                          <a:spcPts val="0"/>
                        </a:spcAft>
                      </a:pPr>
                      <a:r>
                        <a:rPr lang="en-GB" sz="1300" dirty="0"/>
                        <a:t>Minimise system costs</a:t>
                      </a:r>
                    </a:p>
                  </a:txBody>
                  <a:tcPr marL="0" marR="13785" marT="0" marB="0" anchor="ctr"/>
                </a:tc>
                <a:tc>
                  <a:txBody>
                    <a:bodyPr/>
                    <a:lstStyle/>
                    <a:p>
                      <a:pPr marL="357750" lvl="0" indent="-285750">
                        <a:lnSpc>
                          <a:spcPct val="115000"/>
                        </a:lnSpc>
                        <a:spcAft>
                          <a:spcPts val="0"/>
                        </a:spcAft>
                        <a:buFont typeface="Wingdings" pitchFamily="2" charset="2"/>
                        <a:buChar char="Ø"/>
                      </a:pPr>
                      <a:r>
                        <a:rPr lang="en-GB" sz="1300" dirty="0" smtClean="0"/>
                        <a:t>Offtakers able to minimise costs of the scheme where possible</a:t>
                      </a:r>
                      <a:endParaRPr lang="en-GB" sz="1300" dirty="0"/>
                    </a:p>
                  </a:txBody>
                  <a:tcPr marL="0" marR="13785" marT="0" marB="0" anchor="ctr"/>
                </a:tc>
              </a:tr>
              <a:tr h="424986">
                <a:tc>
                  <a:txBody>
                    <a:bodyPr/>
                    <a:lstStyle/>
                    <a:p>
                      <a:pPr marL="72000">
                        <a:lnSpc>
                          <a:spcPct val="115000"/>
                        </a:lnSpc>
                        <a:spcAft>
                          <a:spcPts val="0"/>
                        </a:spcAft>
                      </a:pPr>
                      <a:r>
                        <a:rPr lang="en-GB" sz="1300" dirty="0"/>
                        <a:t>Impact on suppliers </a:t>
                      </a:r>
                    </a:p>
                  </a:txBody>
                  <a:tcPr marL="0" marR="13785" marT="0" marB="0" anchor="ctr"/>
                </a:tc>
                <a:tc>
                  <a:txBody>
                    <a:bodyPr/>
                    <a:lstStyle/>
                    <a:p>
                      <a:pPr marL="72000" lvl="0" indent="0" algn="ctr">
                        <a:lnSpc>
                          <a:spcPct val="115000"/>
                        </a:lnSpc>
                        <a:spcAft>
                          <a:spcPts val="0"/>
                        </a:spcAft>
                        <a:buFont typeface="Wingdings" pitchFamily="2" charset="2"/>
                        <a:buNone/>
                      </a:pPr>
                      <a:r>
                        <a:rPr lang="en-GB" sz="1300" dirty="0" smtClean="0"/>
                        <a:t>x</a:t>
                      </a:r>
                      <a:endParaRPr lang="en-GB" sz="1300" dirty="0"/>
                    </a:p>
                  </a:txBody>
                  <a:tcPr marL="0" marR="13785" marT="0" marB="0" anchor="ctr"/>
                </a:tc>
              </a:tr>
              <a:tr h="583126">
                <a:tc>
                  <a:txBody>
                    <a:bodyPr/>
                    <a:lstStyle/>
                    <a:p>
                      <a:pPr marL="72000">
                        <a:lnSpc>
                          <a:spcPct val="115000"/>
                        </a:lnSpc>
                        <a:spcAft>
                          <a:spcPts val="0"/>
                        </a:spcAft>
                      </a:pPr>
                      <a:r>
                        <a:rPr lang="en-GB" sz="1300" dirty="0"/>
                        <a:t>Potential for market distortions</a:t>
                      </a:r>
                    </a:p>
                  </a:txBody>
                  <a:tcPr marL="0" marR="13785" marT="0" marB="0" anchor="ctr"/>
                </a:tc>
                <a:tc>
                  <a:txBody>
                    <a:bodyPr/>
                    <a:lstStyle/>
                    <a:p>
                      <a:pPr marL="357750" lvl="0" indent="-285750">
                        <a:lnSpc>
                          <a:spcPct val="115000"/>
                        </a:lnSpc>
                        <a:spcAft>
                          <a:spcPts val="0"/>
                        </a:spcAft>
                        <a:buFont typeface="Wingdings" pitchFamily="2" charset="2"/>
                        <a:buChar char="Ø"/>
                      </a:pPr>
                      <a:r>
                        <a:rPr lang="en-GB" sz="1300" dirty="0" smtClean="0"/>
                        <a:t>Should not create barriers to entry or growth for suppliers, nor exclude small suppliers from any</a:t>
                      </a:r>
                      <a:r>
                        <a:rPr lang="en-GB" sz="1300" baseline="0" dirty="0" smtClean="0"/>
                        <a:t> opportunities. </a:t>
                      </a:r>
                      <a:endParaRPr lang="en-GB" sz="1300" dirty="0"/>
                    </a:p>
                  </a:txBody>
                  <a:tcPr marL="0" marR="13785" marT="0" marB="0" anchor="ctr"/>
                </a:tc>
              </a:tr>
              <a:tr h="504056">
                <a:tc>
                  <a:txBody>
                    <a:bodyPr/>
                    <a:lstStyle/>
                    <a:p>
                      <a:pPr marL="72000">
                        <a:lnSpc>
                          <a:spcPct val="115000"/>
                        </a:lnSpc>
                        <a:spcAft>
                          <a:spcPts val="0"/>
                        </a:spcAft>
                      </a:pPr>
                      <a:r>
                        <a:rPr lang="en-GB" sz="1300" dirty="0" smtClean="0"/>
                        <a:t>Administrative simplicity and cost</a:t>
                      </a:r>
                      <a:endParaRPr lang="en-GB" sz="1300" dirty="0"/>
                    </a:p>
                  </a:txBody>
                  <a:tcPr marL="0" marR="13785" marT="0" marB="0" anchor="ctr"/>
                </a:tc>
                <a:tc>
                  <a:txBody>
                    <a:bodyPr/>
                    <a:lstStyle/>
                    <a:p>
                      <a:pPr marL="72000" lvl="0" indent="0" algn="ctr">
                        <a:lnSpc>
                          <a:spcPct val="115000"/>
                        </a:lnSpc>
                        <a:spcAft>
                          <a:spcPts val="0"/>
                        </a:spcAft>
                        <a:buFont typeface="Wingdings" pitchFamily="2" charset="2"/>
                        <a:buNone/>
                      </a:pPr>
                      <a:r>
                        <a:rPr lang="en-GB" sz="1300" dirty="0" smtClean="0"/>
                        <a:t>x</a:t>
                      </a:r>
                      <a:endParaRPr lang="en-GB" sz="1300" dirty="0"/>
                    </a:p>
                  </a:txBody>
                  <a:tcPr marL="0" marR="13785" marT="0" marB="0" anchor="ctr"/>
                </a:tc>
              </a:tr>
              <a:tr h="576064">
                <a:tc>
                  <a:txBody>
                    <a:bodyPr/>
                    <a:lstStyle/>
                    <a:p>
                      <a:pPr marL="72000">
                        <a:lnSpc>
                          <a:spcPct val="115000"/>
                        </a:lnSpc>
                        <a:spcAft>
                          <a:spcPts val="0"/>
                        </a:spcAft>
                      </a:pPr>
                      <a:r>
                        <a:rPr lang="en-GB" sz="1300" dirty="0"/>
                        <a:t>Legal risk and potential compliance cost</a:t>
                      </a:r>
                    </a:p>
                  </a:txBody>
                  <a:tcPr marL="0" marR="13785" marT="0" marB="0" anchor="ctr"/>
                </a:tc>
                <a:tc>
                  <a:txBody>
                    <a:bodyPr/>
                    <a:lstStyle/>
                    <a:p>
                      <a:pPr marL="72000" lvl="0" indent="0" algn="ctr">
                        <a:lnSpc>
                          <a:spcPct val="115000"/>
                        </a:lnSpc>
                        <a:spcAft>
                          <a:spcPts val="0"/>
                        </a:spcAft>
                        <a:buFont typeface="Wingdings" pitchFamily="2" charset="2"/>
                        <a:buNone/>
                      </a:pPr>
                      <a:r>
                        <a:rPr lang="en-GB" sz="1300" dirty="0" smtClean="0"/>
                        <a:t>x</a:t>
                      </a:r>
                      <a:endParaRPr lang="en-GB" sz="1300" dirty="0"/>
                    </a:p>
                  </a:txBody>
                  <a:tcPr marL="0" marR="13785" marT="0" marB="0" anchor="ctr"/>
                </a:tc>
              </a:tr>
            </a:tbl>
          </a:graphicData>
        </a:graphic>
      </p:graphicFrame>
      <p:sp>
        <p:nvSpPr>
          <p:cNvPr id="5" name="Rounded Rectangle 4"/>
          <p:cNvSpPr/>
          <p:nvPr/>
        </p:nvSpPr>
        <p:spPr>
          <a:xfrm>
            <a:off x="467544" y="5733256"/>
            <a:ext cx="8208962" cy="88298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r>
              <a:rPr lang="en-GB" sz="1400" b="1" dirty="0">
                <a:solidFill>
                  <a:schemeClr val="bg2"/>
                </a:solidFill>
              </a:rPr>
              <a:t>Question 1:</a:t>
            </a:r>
            <a:endParaRPr lang="en-GB" sz="1400" dirty="0">
              <a:solidFill>
                <a:schemeClr val="bg2"/>
              </a:solidFill>
            </a:endParaRPr>
          </a:p>
          <a:p>
            <a:r>
              <a:rPr lang="en-GB" sz="1400" dirty="0">
                <a:solidFill>
                  <a:schemeClr val="bg2"/>
                </a:solidFill>
              </a:rPr>
              <a:t>Would you agree that these are appropriate and achievable goals? </a:t>
            </a:r>
            <a:endParaRPr lang="en-GB" sz="1400" dirty="0" smtClean="0">
              <a:solidFill>
                <a:schemeClr val="bg2"/>
              </a:solidFill>
            </a:endParaRPr>
          </a:p>
          <a:p>
            <a:r>
              <a:rPr lang="en-GB" sz="1400" dirty="0" smtClean="0">
                <a:solidFill>
                  <a:schemeClr val="bg2"/>
                </a:solidFill>
              </a:rPr>
              <a:t>Are </a:t>
            </a:r>
            <a:r>
              <a:rPr lang="en-GB" sz="1400" dirty="0">
                <a:solidFill>
                  <a:schemeClr val="bg2"/>
                </a:solidFill>
              </a:rPr>
              <a:t>there any criteria that should be considered in the context of offtaker identity?  </a:t>
            </a:r>
          </a:p>
        </p:txBody>
      </p:sp>
    </p:spTree>
    <p:extLst>
      <p:ext uri="{BB962C8B-B14F-4D97-AF65-F5344CB8AC3E}">
        <p14:creationId xmlns:p14="http://schemas.microsoft.com/office/powerpoint/2010/main" val="1614697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Legislation</a:t>
            </a:r>
            <a:endParaRPr lang="en-GB" dirty="0"/>
          </a:p>
        </p:txBody>
      </p:sp>
      <p:sp>
        <p:nvSpPr>
          <p:cNvPr id="3" name="Content Placeholder 2"/>
          <p:cNvSpPr>
            <a:spLocks noGrp="1"/>
          </p:cNvSpPr>
          <p:nvPr>
            <p:ph idx="4294967295"/>
          </p:nvPr>
        </p:nvSpPr>
        <p:spPr>
          <a:xfrm>
            <a:off x="900113" y="1989138"/>
            <a:ext cx="7488237" cy="4032250"/>
          </a:xfrm>
          <a:prstGeom prst="rect">
            <a:avLst/>
          </a:prstGeom>
        </p:spPr>
        <p:txBody>
          <a:bodyPr/>
          <a:lstStyle/>
          <a:p>
            <a:r>
              <a:rPr lang="en-GB" sz="2000" dirty="0"/>
              <a:t>Clauses 44 to 48 of the Energy Bill: </a:t>
            </a:r>
          </a:p>
          <a:p>
            <a:pPr marL="0" indent="0" algn="ctr">
              <a:buNone/>
            </a:pPr>
            <a:r>
              <a:rPr lang="en-GB" sz="1400" dirty="0"/>
              <a:t>“modifications to electricity supply licence conditions will form the basis for the establishment of a ‘power purchase agreement scheme</a:t>
            </a:r>
            <a:r>
              <a:rPr lang="en-GB" sz="1400" dirty="0" smtClean="0"/>
              <a:t>’”</a:t>
            </a:r>
          </a:p>
          <a:p>
            <a:pPr marL="0" indent="0" algn="ctr">
              <a:buNone/>
            </a:pPr>
            <a:endParaRPr lang="en-GB" sz="1400" dirty="0"/>
          </a:p>
          <a:p>
            <a:r>
              <a:rPr lang="en-GB" sz="2000" dirty="0"/>
              <a:t>Only </a:t>
            </a:r>
            <a:r>
              <a:rPr lang="en-GB" sz="2000" u="sng" dirty="0"/>
              <a:t>licenced suppliers </a:t>
            </a:r>
            <a:r>
              <a:rPr lang="en-GB" sz="2000" dirty="0"/>
              <a:t>can </a:t>
            </a:r>
            <a:r>
              <a:rPr lang="en-GB" sz="2000" dirty="0" smtClean="0"/>
              <a:t>participate</a:t>
            </a:r>
          </a:p>
          <a:p>
            <a:endParaRPr lang="en-GB" sz="2000" dirty="0"/>
          </a:p>
          <a:p>
            <a:r>
              <a:rPr lang="en-GB" sz="2000" dirty="0"/>
              <a:t>Ofgem will </a:t>
            </a:r>
            <a:r>
              <a:rPr lang="en-GB" sz="2000" dirty="0" smtClean="0"/>
              <a:t>administer </a:t>
            </a:r>
            <a:r>
              <a:rPr lang="en-GB" sz="2000" dirty="0"/>
              <a:t>and </a:t>
            </a:r>
            <a:r>
              <a:rPr lang="en-GB" sz="2000" dirty="0" smtClean="0"/>
              <a:t>enforc</a:t>
            </a:r>
            <a:r>
              <a:rPr lang="en-GB" sz="2000" dirty="0" smtClean="0">
                <a:solidFill>
                  <a:schemeClr val="bg2"/>
                </a:solidFill>
              </a:rPr>
              <a:t>e</a:t>
            </a:r>
            <a:r>
              <a:rPr lang="en-GB" sz="2000" dirty="0">
                <a:solidFill>
                  <a:schemeClr val="bg2"/>
                </a:solidFill>
              </a:rPr>
              <a:t> </a:t>
            </a:r>
            <a:r>
              <a:rPr lang="en-GB" sz="2000" dirty="0" smtClean="0"/>
              <a:t>the </a:t>
            </a:r>
            <a:r>
              <a:rPr lang="en-GB" sz="2000" dirty="0"/>
              <a:t>scheme</a:t>
            </a:r>
          </a:p>
          <a:p>
            <a:endParaRPr lang="en-GB" dirty="0"/>
          </a:p>
        </p:txBody>
      </p:sp>
      <p:sp>
        <p:nvSpPr>
          <p:cNvPr id="4" name="Rounded Rectangle 3"/>
          <p:cNvSpPr/>
          <p:nvPr/>
        </p:nvSpPr>
        <p:spPr>
          <a:xfrm>
            <a:off x="625996" y="4653136"/>
            <a:ext cx="8208962" cy="1675074"/>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r>
              <a:rPr lang="en-GB" sz="1400" b="1" dirty="0">
                <a:solidFill>
                  <a:schemeClr val="bg2"/>
                </a:solidFill>
              </a:rPr>
              <a:t>Question 2:</a:t>
            </a:r>
            <a:endParaRPr lang="en-GB" sz="1400" dirty="0">
              <a:solidFill>
                <a:schemeClr val="bg2"/>
              </a:solidFill>
            </a:endParaRPr>
          </a:p>
          <a:p>
            <a:r>
              <a:rPr lang="en-GB" sz="1400" dirty="0">
                <a:solidFill>
                  <a:schemeClr val="bg2"/>
                </a:solidFill>
              </a:rPr>
              <a:t>Do you think that potential offtakers who do not possess a supply licence will have an interest in participating in the OLR scheme, in particular under competitive allocation? </a:t>
            </a:r>
            <a:endParaRPr lang="en-GB" sz="1400" dirty="0" smtClean="0">
              <a:solidFill>
                <a:schemeClr val="bg2"/>
              </a:solidFill>
            </a:endParaRPr>
          </a:p>
          <a:p>
            <a:endParaRPr lang="en-GB" sz="1400" dirty="0">
              <a:solidFill>
                <a:schemeClr val="bg2"/>
              </a:solidFill>
            </a:endParaRPr>
          </a:p>
          <a:p>
            <a:r>
              <a:rPr lang="en-GB" sz="1400" b="1" dirty="0">
                <a:solidFill>
                  <a:schemeClr val="bg2"/>
                </a:solidFill>
              </a:rPr>
              <a:t>Question 3: </a:t>
            </a:r>
            <a:endParaRPr lang="en-GB" sz="1400" dirty="0">
              <a:solidFill>
                <a:schemeClr val="bg2"/>
              </a:solidFill>
            </a:endParaRPr>
          </a:p>
          <a:p>
            <a:r>
              <a:rPr lang="en-GB" sz="1400" dirty="0">
                <a:solidFill>
                  <a:schemeClr val="bg2"/>
                </a:solidFill>
              </a:rPr>
              <a:t>How challenging would it be for aggregators/banks wishing to participate in the scheme but that do not have a supply licence to obtain one? </a:t>
            </a:r>
          </a:p>
        </p:txBody>
      </p:sp>
    </p:spTree>
    <p:extLst>
      <p:ext uri="{BB962C8B-B14F-4D97-AF65-F5344CB8AC3E}">
        <p14:creationId xmlns:p14="http://schemas.microsoft.com/office/powerpoint/2010/main" val="1365292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Mandatory Obligation &amp; Voluntary Entitlement</a:t>
            </a:r>
            <a:endParaRPr lang="en-GB" dirty="0"/>
          </a:p>
        </p:txBody>
      </p:sp>
      <p:sp>
        <p:nvSpPr>
          <p:cNvPr id="3" name="Content Placeholder 2"/>
          <p:cNvSpPr>
            <a:spLocks noGrp="1"/>
          </p:cNvSpPr>
          <p:nvPr>
            <p:ph idx="4294967295"/>
          </p:nvPr>
        </p:nvSpPr>
        <p:spPr>
          <a:xfrm>
            <a:off x="827584" y="1700808"/>
            <a:ext cx="7488237" cy="4032250"/>
          </a:xfrm>
          <a:prstGeom prst="rect">
            <a:avLst/>
          </a:prstGeom>
        </p:spPr>
        <p:txBody>
          <a:bodyPr/>
          <a:lstStyle/>
          <a:p>
            <a:pPr marL="0" indent="0">
              <a:buNone/>
            </a:pPr>
            <a:r>
              <a:rPr lang="en-GB" sz="1800" b="1" i="1" dirty="0"/>
              <a:t>Regulatory allocation</a:t>
            </a:r>
          </a:p>
          <a:p>
            <a:r>
              <a:rPr lang="en-GB" sz="1800" dirty="0"/>
              <a:t>Some suppliers (over a certain threshold) </a:t>
            </a:r>
            <a:r>
              <a:rPr lang="en-GB" sz="1800" dirty="0" smtClean="0">
                <a:solidFill>
                  <a:schemeClr val="bg2"/>
                </a:solidFill>
              </a:rPr>
              <a:t>will </a:t>
            </a:r>
            <a:r>
              <a:rPr lang="en-GB" sz="1800" dirty="0" smtClean="0"/>
              <a:t>be </a:t>
            </a:r>
            <a:r>
              <a:rPr lang="en-GB" sz="1800" b="1" dirty="0"/>
              <a:t>obliged</a:t>
            </a:r>
            <a:r>
              <a:rPr lang="en-GB" sz="1800" dirty="0"/>
              <a:t> to enter into backstop PPAs when directed to do so by Ofgem.</a:t>
            </a:r>
            <a:endParaRPr lang="en-GB" sz="1800" b="1" i="1" dirty="0"/>
          </a:p>
          <a:p>
            <a:r>
              <a:rPr lang="en-GB" sz="1800" dirty="0"/>
              <a:t>Less likely to attract voluntary offtakers due to the risk associated with a regulatory cost assessment process </a:t>
            </a:r>
          </a:p>
          <a:p>
            <a:pPr marL="0" indent="0">
              <a:buNone/>
            </a:pPr>
            <a:r>
              <a:rPr lang="en-GB" sz="1800" b="1" i="1" dirty="0"/>
              <a:t>Competitive allocation</a:t>
            </a:r>
          </a:p>
          <a:p>
            <a:r>
              <a:rPr lang="en-GB" sz="1800" dirty="0"/>
              <a:t>Suppliers should be incentivised to participate - minimised exposure to levelisation costs &amp; ability to profit from backstop PPA. </a:t>
            </a:r>
          </a:p>
          <a:p>
            <a:r>
              <a:rPr lang="en-GB" sz="1800" dirty="0"/>
              <a:t>However, lenders need certainty </a:t>
            </a:r>
            <a:r>
              <a:rPr lang="en-GB" sz="1800" dirty="0" smtClean="0"/>
              <a:t>that </a:t>
            </a:r>
            <a:r>
              <a:rPr lang="en-GB" sz="1800" dirty="0" smtClean="0">
                <a:solidFill>
                  <a:schemeClr val="bg2"/>
                </a:solidFill>
              </a:rPr>
              <a:t>there will be an offtaker - so some offtakers may need to be required to bid</a:t>
            </a:r>
            <a:endParaRPr lang="en-GB" sz="1800" dirty="0">
              <a:solidFill>
                <a:schemeClr val="bg2"/>
              </a:solidFill>
            </a:endParaRPr>
          </a:p>
          <a:p>
            <a:endParaRPr lang="en-GB" dirty="0"/>
          </a:p>
        </p:txBody>
      </p:sp>
      <p:sp>
        <p:nvSpPr>
          <p:cNvPr id="4" name="Rounded Rectangle 3"/>
          <p:cNvSpPr/>
          <p:nvPr/>
        </p:nvSpPr>
        <p:spPr>
          <a:xfrm>
            <a:off x="596652" y="5013176"/>
            <a:ext cx="8208962" cy="1675074"/>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r>
              <a:rPr lang="en-GB" sz="1400" b="1" dirty="0">
                <a:solidFill>
                  <a:schemeClr val="bg2"/>
                </a:solidFill>
              </a:rPr>
              <a:t>Question 4:</a:t>
            </a:r>
            <a:endParaRPr lang="en-GB" sz="1400" dirty="0">
              <a:solidFill>
                <a:schemeClr val="bg2"/>
              </a:solidFill>
            </a:endParaRPr>
          </a:p>
          <a:p>
            <a:r>
              <a:rPr lang="en-GB" sz="1400" dirty="0">
                <a:solidFill>
                  <a:schemeClr val="bg2"/>
                </a:solidFill>
              </a:rPr>
              <a:t>Why would a non-mandated supplier volunteer to offer backstop PPAs under administrative allocation?  Are there benefits/downsides to allowing this?  </a:t>
            </a:r>
            <a:endParaRPr lang="en-GB" sz="1400" dirty="0" smtClean="0">
              <a:solidFill>
                <a:schemeClr val="bg2"/>
              </a:solidFill>
            </a:endParaRPr>
          </a:p>
          <a:p>
            <a:endParaRPr lang="en-GB" sz="1400" dirty="0">
              <a:solidFill>
                <a:schemeClr val="bg2"/>
              </a:solidFill>
            </a:endParaRPr>
          </a:p>
          <a:p>
            <a:r>
              <a:rPr lang="en-GB" sz="1400" b="1" dirty="0">
                <a:solidFill>
                  <a:schemeClr val="bg2"/>
                </a:solidFill>
              </a:rPr>
              <a:t>Question 5:</a:t>
            </a:r>
            <a:endParaRPr lang="en-GB" sz="1400" dirty="0">
              <a:solidFill>
                <a:schemeClr val="bg2"/>
              </a:solidFill>
            </a:endParaRPr>
          </a:p>
          <a:p>
            <a:r>
              <a:rPr lang="en-GB" sz="1400" dirty="0">
                <a:solidFill>
                  <a:schemeClr val="bg2"/>
                </a:solidFill>
              </a:rPr>
              <a:t>Do you agree that it is necessary to mandate offtaker participation under competitive allocation to ensure ‘bankability’ of the mechanism? </a:t>
            </a:r>
          </a:p>
        </p:txBody>
      </p:sp>
    </p:spTree>
    <p:extLst>
      <p:ext uri="{BB962C8B-B14F-4D97-AF65-F5344CB8AC3E}">
        <p14:creationId xmlns:p14="http://schemas.microsoft.com/office/powerpoint/2010/main" val="786520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Mandatory Threshold </a:t>
            </a:r>
            <a:endParaRPr lang="en-GB" dirty="0"/>
          </a:p>
        </p:txBody>
      </p:sp>
      <p:sp>
        <p:nvSpPr>
          <p:cNvPr id="3" name="Content Placeholder 2"/>
          <p:cNvSpPr>
            <a:spLocks noGrp="1"/>
          </p:cNvSpPr>
          <p:nvPr>
            <p:ph idx="4294967295"/>
          </p:nvPr>
        </p:nvSpPr>
        <p:spPr>
          <a:xfrm>
            <a:off x="900113" y="1556990"/>
            <a:ext cx="7704335" cy="4032250"/>
          </a:xfrm>
          <a:prstGeom prst="rect">
            <a:avLst/>
          </a:prstGeom>
        </p:spPr>
        <p:txBody>
          <a:bodyPr/>
          <a:lstStyle/>
          <a:p>
            <a:pPr marL="0" indent="0" algn="ctr">
              <a:buNone/>
            </a:pPr>
            <a:r>
              <a:rPr lang="en-GB" sz="1800" dirty="0"/>
              <a:t>Mandatory offtakers must be able to offer a bankable PPA to any eligible generator, even in times of market stress. </a:t>
            </a:r>
          </a:p>
          <a:p>
            <a:pPr marL="0" indent="0">
              <a:spcBef>
                <a:spcPts val="1000"/>
              </a:spcBef>
              <a:buNone/>
            </a:pPr>
            <a:r>
              <a:rPr lang="en-GB" sz="1800" b="1" dirty="0" smtClean="0"/>
              <a:t>Capabilities </a:t>
            </a:r>
            <a:r>
              <a:rPr lang="en-GB" sz="1800" b="1" dirty="0"/>
              <a:t>for a bankable offtaker: </a:t>
            </a:r>
          </a:p>
          <a:p>
            <a:pPr marL="514350" indent="-514350">
              <a:buAutoNum type="alphaLcParenBoth"/>
            </a:pPr>
            <a:r>
              <a:rPr lang="en-GB" sz="1800" dirty="0"/>
              <a:t>Able to source working capital</a:t>
            </a:r>
          </a:p>
          <a:p>
            <a:pPr marL="514350" indent="-514350">
              <a:buAutoNum type="alphaLcParenBoth"/>
            </a:pPr>
            <a:r>
              <a:rPr lang="en-GB" sz="1800" dirty="0"/>
              <a:t>Trading expertise and </a:t>
            </a:r>
            <a:r>
              <a:rPr lang="en-GB" sz="1800" dirty="0" smtClean="0">
                <a:solidFill>
                  <a:schemeClr val="bg2"/>
                </a:solidFill>
              </a:rPr>
              <a:t>infrastructure (or ability to outsource this)</a:t>
            </a:r>
            <a:endParaRPr lang="en-GB" sz="1800" dirty="0">
              <a:solidFill>
                <a:schemeClr val="bg2"/>
              </a:solidFill>
            </a:endParaRPr>
          </a:p>
          <a:p>
            <a:pPr marL="514350" indent="-514350">
              <a:buAutoNum type="alphaLcParenBoth"/>
            </a:pPr>
            <a:r>
              <a:rPr lang="en-GB" sz="1800" dirty="0">
                <a:solidFill>
                  <a:schemeClr val="bg2"/>
                </a:solidFill>
              </a:rPr>
              <a:t>Forecasting </a:t>
            </a:r>
            <a:r>
              <a:rPr lang="en-GB" sz="1800" dirty="0" smtClean="0">
                <a:solidFill>
                  <a:schemeClr val="bg2"/>
                </a:solidFill>
              </a:rPr>
              <a:t>expertise</a:t>
            </a:r>
            <a:r>
              <a:rPr lang="en-GB" sz="1800" dirty="0">
                <a:solidFill>
                  <a:schemeClr val="bg2"/>
                </a:solidFill>
              </a:rPr>
              <a:t> (or ability to outsource this)</a:t>
            </a:r>
          </a:p>
          <a:p>
            <a:pPr marL="514350" indent="-514350">
              <a:buAutoNum type="alphaLcParenBoth"/>
            </a:pPr>
            <a:r>
              <a:rPr lang="en-GB" sz="1800" dirty="0"/>
              <a:t>Robust balance </a:t>
            </a:r>
            <a:r>
              <a:rPr lang="en-GB" sz="1800" dirty="0" smtClean="0"/>
              <a:t>sheet</a:t>
            </a:r>
            <a:endParaRPr lang="en-GB" dirty="0" smtClean="0"/>
          </a:p>
          <a:p>
            <a:pPr marL="0" indent="0">
              <a:spcBef>
                <a:spcPts val="1000"/>
              </a:spcBef>
              <a:buNone/>
            </a:pPr>
            <a:r>
              <a:rPr lang="en-GB" sz="1800" dirty="0" smtClean="0">
                <a:solidFill>
                  <a:schemeClr val="bg2"/>
                </a:solidFill>
              </a:rPr>
              <a:t>Larger suppliers are likely to have these capabilities, so we propose market share as an appropriate metric for identifying mandatory offtakers</a:t>
            </a:r>
            <a:endParaRPr lang="en-GB" sz="1800" dirty="0">
              <a:solidFill>
                <a:schemeClr val="bg2"/>
              </a:solidFill>
            </a:endParaRPr>
          </a:p>
        </p:txBody>
      </p:sp>
      <p:sp>
        <p:nvSpPr>
          <p:cNvPr id="4" name="Rounded Rectangle 3"/>
          <p:cNvSpPr/>
          <p:nvPr/>
        </p:nvSpPr>
        <p:spPr>
          <a:xfrm>
            <a:off x="592832" y="4869160"/>
            <a:ext cx="8208962" cy="1675074"/>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r>
              <a:rPr lang="en-GB" sz="1400" b="1" dirty="0">
                <a:solidFill>
                  <a:schemeClr val="bg2"/>
                </a:solidFill>
              </a:rPr>
              <a:t>Question 6:</a:t>
            </a:r>
            <a:endParaRPr lang="en-GB" sz="1400" dirty="0">
              <a:solidFill>
                <a:schemeClr val="bg2"/>
              </a:solidFill>
            </a:endParaRPr>
          </a:p>
          <a:p>
            <a:r>
              <a:rPr lang="en-GB" sz="1400" dirty="0">
                <a:solidFill>
                  <a:schemeClr val="bg2"/>
                </a:solidFill>
              </a:rPr>
              <a:t>Do you agree that the aforementioned capabilities are appropriate? </a:t>
            </a:r>
            <a:endParaRPr lang="en-GB" sz="1400" dirty="0" smtClean="0">
              <a:solidFill>
                <a:schemeClr val="bg2"/>
              </a:solidFill>
            </a:endParaRPr>
          </a:p>
          <a:p>
            <a:endParaRPr lang="en-GB" sz="1400" dirty="0">
              <a:solidFill>
                <a:schemeClr val="bg2"/>
              </a:solidFill>
            </a:endParaRPr>
          </a:p>
          <a:p>
            <a:r>
              <a:rPr lang="en-GB" sz="1400" b="1" dirty="0">
                <a:solidFill>
                  <a:schemeClr val="bg2"/>
                </a:solidFill>
              </a:rPr>
              <a:t>Question 7: </a:t>
            </a:r>
            <a:endParaRPr lang="en-GB" sz="1400" dirty="0">
              <a:solidFill>
                <a:schemeClr val="bg2"/>
              </a:solidFill>
            </a:endParaRPr>
          </a:p>
          <a:p>
            <a:r>
              <a:rPr lang="en-GB" sz="1400" dirty="0">
                <a:solidFill>
                  <a:schemeClr val="bg2"/>
                </a:solidFill>
              </a:rPr>
              <a:t>Do you agree that larger suppliers will generally have the above capabilities (or be able to procure them), and therefore that market share is an appropriate metric for setting the Mandatory threshold?</a:t>
            </a:r>
          </a:p>
        </p:txBody>
      </p:sp>
    </p:spTree>
    <p:extLst>
      <p:ext uri="{BB962C8B-B14F-4D97-AF65-F5344CB8AC3E}">
        <p14:creationId xmlns:p14="http://schemas.microsoft.com/office/powerpoint/2010/main" val="3012536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Voluntary Criteria</a:t>
            </a:r>
            <a:endParaRPr lang="en-GB" dirty="0"/>
          </a:p>
        </p:txBody>
      </p:sp>
      <p:sp>
        <p:nvSpPr>
          <p:cNvPr id="3" name="Content Placeholder 2"/>
          <p:cNvSpPr>
            <a:spLocks noGrp="1"/>
          </p:cNvSpPr>
          <p:nvPr>
            <p:ph idx="4294967295"/>
          </p:nvPr>
        </p:nvSpPr>
        <p:spPr>
          <a:xfrm>
            <a:off x="918195" y="1700808"/>
            <a:ext cx="7488237" cy="4032250"/>
          </a:xfrm>
          <a:prstGeom prst="rect">
            <a:avLst/>
          </a:prstGeom>
        </p:spPr>
        <p:txBody>
          <a:bodyPr/>
          <a:lstStyle/>
          <a:p>
            <a:pPr marL="0" indent="0" algn="ctr">
              <a:spcBef>
                <a:spcPts val="200"/>
              </a:spcBef>
              <a:buNone/>
            </a:pPr>
            <a:r>
              <a:rPr lang="en-GB" sz="1800" dirty="0" smtClean="0">
                <a:solidFill>
                  <a:schemeClr val="bg2"/>
                </a:solidFill>
              </a:rPr>
              <a:t>All backstop offtakers need </a:t>
            </a:r>
            <a:r>
              <a:rPr lang="en-GB" sz="1800" dirty="0">
                <a:solidFill>
                  <a:schemeClr val="bg2"/>
                </a:solidFill>
              </a:rPr>
              <a:t>to be acceptable to lenders and have technical capabilities to offer a backstop PPA. </a:t>
            </a:r>
          </a:p>
          <a:p>
            <a:pPr marL="0" indent="0">
              <a:spcBef>
                <a:spcPts val="1000"/>
              </a:spcBef>
              <a:buNone/>
            </a:pPr>
            <a:r>
              <a:rPr lang="en-GB" sz="1800" b="1" dirty="0" smtClean="0">
                <a:solidFill>
                  <a:schemeClr val="bg2"/>
                </a:solidFill>
              </a:rPr>
              <a:t>Criteria </a:t>
            </a:r>
            <a:r>
              <a:rPr lang="en-GB" sz="1800" b="1" dirty="0">
                <a:solidFill>
                  <a:schemeClr val="bg2"/>
                </a:solidFill>
              </a:rPr>
              <a:t>for a voluntary offtaker: </a:t>
            </a:r>
          </a:p>
          <a:p>
            <a:pPr marL="457200" indent="-457200">
              <a:buAutoNum type="alphaLcParenBoth"/>
            </a:pPr>
            <a:r>
              <a:rPr lang="en-GB" sz="1800" dirty="0">
                <a:solidFill>
                  <a:schemeClr val="bg2"/>
                </a:solidFill>
              </a:rPr>
              <a:t>Minimum credit rating or parent company guarantee</a:t>
            </a:r>
          </a:p>
          <a:p>
            <a:pPr marL="457200" indent="-457200">
              <a:buAutoNum type="alphaLcParenBoth"/>
            </a:pPr>
            <a:r>
              <a:rPr lang="en-GB" sz="1800" u="sng" dirty="0">
                <a:solidFill>
                  <a:schemeClr val="bg2"/>
                </a:solidFill>
              </a:rPr>
              <a:t>May</a:t>
            </a:r>
            <a:r>
              <a:rPr lang="en-GB" sz="1800" dirty="0">
                <a:solidFill>
                  <a:schemeClr val="bg2"/>
                </a:solidFill>
              </a:rPr>
              <a:t> not be allocated generators whose output was larger than x% of their total supply </a:t>
            </a:r>
          </a:p>
          <a:p>
            <a:pPr marL="457200" indent="-457200">
              <a:buAutoNum type="alphaLcParenBoth"/>
            </a:pPr>
            <a:r>
              <a:rPr lang="en-GB" sz="1800" u="sng" dirty="0">
                <a:solidFill>
                  <a:schemeClr val="bg2"/>
                </a:solidFill>
              </a:rPr>
              <a:t>Could</a:t>
            </a:r>
            <a:r>
              <a:rPr lang="en-GB" sz="1800" dirty="0">
                <a:solidFill>
                  <a:schemeClr val="bg2"/>
                </a:solidFill>
              </a:rPr>
              <a:t> state what technologies and sizes of generators they will accept</a:t>
            </a:r>
          </a:p>
          <a:p>
            <a:pPr marL="0" indent="0">
              <a:buNone/>
            </a:pPr>
            <a:r>
              <a:rPr lang="en-GB" sz="1800" i="1" dirty="0">
                <a:solidFill>
                  <a:schemeClr val="bg2"/>
                </a:solidFill>
              </a:rPr>
              <a:t>Note: May not need </a:t>
            </a:r>
            <a:r>
              <a:rPr lang="en-GB" sz="1800" i="1" u="sng" dirty="0">
                <a:solidFill>
                  <a:schemeClr val="bg2"/>
                </a:solidFill>
              </a:rPr>
              <a:t>any</a:t>
            </a:r>
            <a:r>
              <a:rPr lang="en-GB" sz="1800" i="1" dirty="0">
                <a:solidFill>
                  <a:schemeClr val="bg2"/>
                </a:solidFill>
              </a:rPr>
              <a:t> eligibility requirements for voluntary </a:t>
            </a:r>
            <a:r>
              <a:rPr lang="en-GB" sz="1800" i="1" dirty="0" smtClean="0">
                <a:solidFill>
                  <a:schemeClr val="bg2"/>
                </a:solidFill>
              </a:rPr>
              <a:t>providers depending on collateral provisions within backstop PPAs</a:t>
            </a:r>
            <a:endParaRPr lang="en-GB" sz="1800" i="1" dirty="0">
              <a:solidFill>
                <a:schemeClr val="bg2"/>
              </a:solidFill>
            </a:endParaRPr>
          </a:p>
          <a:p>
            <a:endParaRPr lang="en-GB" dirty="0">
              <a:solidFill>
                <a:schemeClr val="bg2"/>
              </a:solidFill>
            </a:endParaRPr>
          </a:p>
        </p:txBody>
      </p:sp>
      <p:sp>
        <p:nvSpPr>
          <p:cNvPr id="4" name="Rounded Rectangle 3"/>
          <p:cNvSpPr/>
          <p:nvPr/>
        </p:nvSpPr>
        <p:spPr>
          <a:xfrm>
            <a:off x="557833" y="5013176"/>
            <a:ext cx="8208962" cy="1675074"/>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r>
              <a:rPr lang="en-GB" sz="1400" b="1" dirty="0">
                <a:solidFill>
                  <a:schemeClr val="bg2"/>
                </a:solidFill>
              </a:rPr>
              <a:t>Question 8:</a:t>
            </a:r>
            <a:endParaRPr lang="en-GB" sz="1400" dirty="0">
              <a:solidFill>
                <a:schemeClr val="bg2"/>
              </a:solidFill>
            </a:endParaRPr>
          </a:p>
          <a:p>
            <a:r>
              <a:rPr lang="en-GB" sz="1400" dirty="0">
                <a:solidFill>
                  <a:schemeClr val="bg2"/>
                </a:solidFill>
              </a:rPr>
              <a:t>Do you agree with the criteria for voluntary offtakers, in particular the possibility that they may not be allocated more than x% of their total supply? </a:t>
            </a:r>
            <a:endParaRPr lang="en-GB" sz="1400" dirty="0" smtClean="0">
              <a:solidFill>
                <a:schemeClr val="bg2"/>
              </a:solidFill>
            </a:endParaRPr>
          </a:p>
          <a:p>
            <a:endParaRPr lang="en-GB" sz="1400" dirty="0">
              <a:solidFill>
                <a:schemeClr val="bg2"/>
              </a:solidFill>
            </a:endParaRPr>
          </a:p>
          <a:p>
            <a:r>
              <a:rPr lang="en-GB" sz="1400" b="1" dirty="0">
                <a:solidFill>
                  <a:schemeClr val="bg2"/>
                </a:solidFill>
              </a:rPr>
              <a:t>Question 9:</a:t>
            </a:r>
            <a:endParaRPr lang="en-GB" sz="1400" dirty="0">
              <a:solidFill>
                <a:schemeClr val="bg2"/>
              </a:solidFill>
            </a:endParaRPr>
          </a:p>
          <a:p>
            <a:r>
              <a:rPr lang="en-GB" sz="1400" dirty="0">
                <a:solidFill>
                  <a:schemeClr val="bg2"/>
                </a:solidFill>
              </a:rPr>
              <a:t>Would it be necessary to place any eligibility requirements on voluntary offtakers, if we include insolvency and collateral requirements in the design? </a:t>
            </a:r>
          </a:p>
        </p:txBody>
      </p:sp>
    </p:spTree>
    <p:extLst>
      <p:ext uri="{BB962C8B-B14F-4D97-AF65-F5344CB8AC3E}">
        <p14:creationId xmlns:p14="http://schemas.microsoft.com/office/powerpoint/2010/main" val="170366277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653</Words>
  <Application>Microsoft Office PowerPoint</Application>
  <PresentationFormat>On-screen Show (4:3)</PresentationFormat>
  <Paragraphs>78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Offtaker of Last Resort Advisory Group  Paper 1.02: Offtaker Identity</vt:lpstr>
      <vt:lpstr>Paper Contents </vt:lpstr>
      <vt:lpstr>Appraisal Criteria </vt:lpstr>
      <vt:lpstr>Legislation</vt:lpstr>
      <vt:lpstr>Mandatory Obligation &amp; Voluntary Entitlement</vt:lpstr>
      <vt:lpstr>Mandatory Threshold </vt:lpstr>
      <vt:lpstr>Voluntary Criteria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2013-11-11T16:59:37Z</dcterms:created>
  <dcterms:modified xsi:type="dcterms:W3CDTF">2013-11-11T17:00:48Z</dcterms:modified>
</cp:coreProperties>
</file>